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4" r:id="rId3"/>
    <p:sldId id="266" r:id="rId4"/>
    <p:sldId id="327" r:id="rId5"/>
    <p:sldId id="267" r:id="rId6"/>
    <p:sldId id="268" r:id="rId7"/>
    <p:sldId id="326" r:id="rId8"/>
    <p:sldId id="269" r:id="rId9"/>
    <p:sldId id="319" r:id="rId10"/>
    <p:sldId id="276" r:id="rId11"/>
    <p:sldId id="334" r:id="rId12"/>
    <p:sldId id="33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2" autoAdjust="0"/>
    <p:restoredTop sz="94660"/>
  </p:normalViewPr>
  <p:slideViewPr>
    <p:cSldViewPr snapToGrid="0">
      <p:cViewPr varScale="1">
        <p:scale>
          <a:sx n="83" d="100"/>
          <a:sy n="83" d="100"/>
        </p:scale>
        <p:origin x="5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3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8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68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8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51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0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5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17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61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5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2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21DD5-906A-4DFC-AC10-5C16A8A29E8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2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230" r="78024" b="83991"/>
          <a:stretch/>
        </p:blipFill>
        <p:spPr>
          <a:xfrm>
            <a:off x="538320" y="260575"/>
            <a:ext cx="762000" cy="638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8220" y="2348476"/>
            <a:ext cx="62261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의상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선택 시 좌측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와 동일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내가 가지고 있는 의상을 보여준다</a:t>
            </a:r>
            <a:r>
              <a:rPr lang="en-US" altLang="ko-KR" sz="1600" dirty="0" smtClean="0">
                <a:latin typeface="+mn-ea"/>
              </a:rPr>
              <a:t>. (ex. </a:t>
            </a:r>
            <a:r>
              <a:rPr lang="ko-KR" altLang="en-US" sz="1600" dirty="0" smtClean="0">
                <a:latin typeface="+mn-ea"/>
              </a:rPr>
              <a:t>의상은 </a:t>
            </a:r>
            <a:r>
              <a:rPr lang="ko-KR" altLang="en-US" sz="1600" dirty="0" err="1" smtClean="0">
                <a:latin typeface="+mn-ea"/>
              </a:rPr>
              <a:t>나무헬멧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3</a:t>
            </a:r>
            <a:r>
              <a:rPr lang="ko-KR" altLang="en-US" sz="1600" dirty="0" smtClean="0">
                <a:latin typeface="+mn-ea"/>
              </a:rPr>
              <a:t>개가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있을 경우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err="1" smtClean="0">
                <a:latin typeface="+mn-ea"/>
              </a:rPr>
              <a:t>나무헬멧</a:t>
            </a:r>
            <a:r>
              <a:rPr lang="en-US" altLang="ko-KR" sz="1600" dirty="0">
                <a:latin typeface="+mn-ea"/>
              </a:rPr>
              <a:t>], [</a:t>
            </a:r>
            <a:r>
              <a:rPr lang="ko-KR" altLang="en-US" sz="1600" dirty="0" err="1">
                <a:latin typeface="+mn-ea"/>
              </a:rPr>
              <a:t>나무헬멧</a:t>
            </a:r>
            <a:r>
              <a:rPr lang="en-US" altLang="ko-KR" sz="1600" dirty="0" smtClean="0">
                <a:latin typeface="+mn-ea"/>
              </a:rPr>
              <a:t>],</a:t>
            </a:r>
            <a:r>
              <a:rPr lang="en-US" altLang="ko-KR" sz="1600" dirty="0">
                <a:latin typeface="+mn-ea"/>
              </a:rPr>
              <a:t> [</a:t>
            </a:r>
            <a:r>
              <a:rPr lang="ko-KR" altLang="en-US" sz="1600" dirty="0" err="1">
                <a:latin typeface="+mn-ea"/>
              </a:rPr>
              <a:t>나무헬멧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이렇게 보여줌</a:t>
            </a:r>
            <a:r>
              <a:rPr lang="en-US" altLang="ko-KR" sz="1600" dirty="0" smtClean="0">
                <a:latin typeface="+mn-ea"/>
              </a:rPr>
              <a:t>.)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아이템은 헬멧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상의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하의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장갑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신발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방망이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색깔공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고글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팔꿈치 보호대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손목아대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벨트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무릎보호대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양말 등 </a:t>
            </a:r>
            <a:r>
              <a:rPr lang="en-US" altLang="ko-KR" sz="1600" dirty="0" smtClean="0">
                <a:latin typeface="+mn-ea"/>
              </a:rPr>
              <a:t>13</a:t>
            </a:r>
            <a:r>
              <a:rPr lang="ko-KR" altLang="en-US" sz="1600" dirty="0" smtClean="0">
                <a:latin typeface="+mn-ea"/>
              </a:rPr>
              <a:t>종이다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아이템 메뉴를 옆으로 넘기는 방법을 사용한다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[</a:t>
            </a:r>
            <a:r>
              <a:rPr lang="ko-KR" altLang="en-US" b="1" dirty="0" smtClean="0">
                <a:latin typeface="+mn-ea"/>
              </a:rPr>
              <a:t>의상</a:t>
            </a:r>
            <a:r>
              <a:rPr lang="en-US" altLang="ko-KR" b="1" dirty="0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0" y="1567464"/>
            <a:ext cx="4915895" cy="28705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10" y="3996207"/>
            <a:ext cx="404530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51764" r="37512" b="83991"/>
          <a:stretch/>
        </p:blipFill>
        <p:spPr>
          <a:xfrm>
            <a:off x="561185" y="260575"/>
            <a:ext cx="760397" cy="63852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41860" y="2090128"/>
            <a:ext cx="53501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+mn-ea"/>
              </a:rPr>
              <a:t>#</a:t>
            </a:r>
            <a:r>
              <a:rPr lang="ko-KR" altLang="en-US" sz="1600" smtClean="0">
                <a:latin typeface="+mn-ea"/>
              </a:rPr>
              <a:t>우편함은 팝업 형태로 존재한다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운영자에게 </a:t>
            </a:r>
            <a:r>
              <a:rPr lang="ko-KR" altLang="en-US" sz="1600" dirty="0" smtClean="0">
                <a:latin typeface="+mn-ea"/>
              </a:rPr>
              <a:t>오는 아이템 또는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편지를 </a:t>
            </a:r>
            <a:r>
              <a:rPr lang="ko-KR" altLang="en-US" sz="1600" smtClean="0">
                <a:latin typeface="+mn-ea"/>
              </a:rPr>
              <a:t>받는 곳이다</a:t>
            </a:r>
            <a:r>
              <a:rPr lang="en-US" altLang="ko-KR" sz="1600" smtClean="0">
                <a:latin typeface="+mn-ea"/>
              </a:rPr>
              <a:t>.)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#</a:t>
            </a:r>
            <a:r>
              <a:rPr lang="ko-KR" altLang="en-US" sz="1600" smtClean="0">
                <a:latin typeface="+mn-ea"/>
              </a:rPr>
              <a:t>한 화면에 나오는 </a:t>
            </a:r>
            <a:r>
              <a:rPr lang="ko-KR" altLang="en-US" sz="1600" dirty="0" smtClean="0">
                <a:latin typeface="+mn-ea"/>
              </a:rPr>
              <a:t>목록은 최대 </a:t>
            </a:r>
            <a:r>
              <a:rPr lang="en-US" altLang="ko-KR" sz="1600" smtClean="0">
                <a:latin typeface="+mn-ea"/>
              </a:rPr>
              <a:t>7</a:t>
            </a:r>
            <a:r>
              <a:rPr lang="ko-KR" altLang="en-US" sz="1600" smtClean="0">
                <a:latin typeface="+mn-ea"/>
              </a:rPr>
              <a:t>개이며</a:t>
            </a:r>
            <a:r>
              <a:rPr lang="en-US" altLang="ko-KR" sz="1600" smtClean="0">
                <a:latin typeface="+mn-ea"/>
              </a:rPr>
              <a:t>, </a:t>
            </a:r>
          </a:p>
          <a:p>
            <a:r>
              <a:rPr lang="en-US" altLang="ko-KR" sz="160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스크롤을 이동하여 전체 내용을 확인할 수 있다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#[</a:t>
            </a:r>
            <a:r>
              <a:rPr lang="ko-KR" altLang="en-US" sz="1600" smtClean="0">
                <a:latin typeface="+mn-ea"/>
              </a:rPr>
              <a:t>전체받기</a:t>
            </a:r>
            <a:r>
              <a:rPr lang="en-US" altLang="ko-KR" sz="1600" smtClean="0">
                <a:latin typeface="+mn-ea"/>
              </a:rPr>
              <a:t>] </a:t>
            </a:r>
            <a:r>
              <a:rPr lang="ko-KR" altLang="en-US" sz="1600" smtClean="0">
                <a:latin typeface="+mn-ea"/>
              </a:rPr>
              <a:t>클릭 </a:t>
            </a:r>
            <a:r>
              <a:rPr lang="ko-KR" altLang="en-US" sz="1600" dirty="0" smtClean="0">
                <a:latin typeface="+mn-ea"/>
              </a:rPr>
              <a:t>시 아이템편지만 모두 받고 삭제한다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6" y="1703762"/>
            <a:ext cx="6457802" cy="37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5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27750" y="387990"/>
            <a:ext cx="122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</a:rPr>
              <a:t>Overview</a:t>
            </a:r>
            <a:endParaRPr lang="ko-KR" altLang="en-US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04" y="1443627"/>
            <a:ext cx="1219200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7" y="1548020"/>
            <a:ext cx="899633" cy="8996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1172226"/>
            <a:ext cx="669701" cy="669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1666860"/>
            <a:ext cx="669701" cy="6697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2168193"/>
            <a:ext cx="669701" cy="6697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2662827"/>
            <a:ext cx="669701" cy="6697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2766" y="2459443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현금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737877" y="2459442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다이아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13" y="3921891"/>
            <a:ext cx="752342" cy="7523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26157" y="4674150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(</a:t>
            </a:r>
            <a:r>
              <a:rPr lang="ko-KR" altLang="en-US" sz="1200" smtClean="0"/>
              <a:t>볼</a:t>
            </a:r>
            <a:r>
              <a:rPr lang="en-US" altLang="ko-KR" sz="1200" smtClean="0"/>
              <a:t>)</a:t>
            </a:r>
            <a:endParaRPr lang="ko-KR" altLang="en-US" sz="120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953491" y="2169622"/>
            <a:ext cx="1504604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570618" y="2875440"/>
            <a:ext cx="1725714" cy="144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039893" y="2818736"/>
            <a:ext cx="644199" cy="11816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45545" y="1904390"/>
            <a:ext cx="2270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r>
              <a:rPr lang="ko-KR" altLang="en-US" sz="1100" dirty="0" smtClean="0">
                <a:solidFill>
                  <a:srgbClr val="FF0000"/>
                </a:solidFill>
              </a:rPr>
              <a:t>다이아 </a:t>
            </a:r>
            <a:r>
              <a:rPr lang="en-US" altLang="ko-KR" sz="1100" dirty="0" smtClean="0">
                <a:solidFill>
                  <a:srgbClr val="FF0000"/>
                </a:solidFill>
              </a:rPr>
              <a:t>= \10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9243663">
            <a:off x="2220013" y="3339511"/>
            <a:ext cx="2270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볼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= 1</a:t>
            </a:r>
            <a:r>
              <a:rPr lang="ko-KR" altLang="en-US" sz="1100" dirty="0" smtClean="0">
                <a:solidFill>
                  <a:srgbClr val="FF0000"/>
                </a:solidFill>
              </a:rPr>
              <a:t>다이아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3667763">
            <a:off x="996133" y="3127538"/>
            <a:ext cx="89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미정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9735" y="5554290"/>
            <a:ext cx="1967097" cy="390698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게임 내 배팅</a:t>
            </a:r>
            <a:endParaRPr lang="ko-KR" altLang="en-US" sz="1400" b="1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2053520" y="5011966"/>
            <a:ext cx="9764" cy="44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64792" y="1263471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동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5992" y="1732920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59661" y="2239805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660861" y="2709254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티타늄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689731" y="1460253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\10,000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90931" y="1929702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\100,000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84600" y="2436587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\250,000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85800" y="2906036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\400,000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971" y="1265999"/>
            <a:ext cx="591182" cy="59118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405362" y="1200446"/>
            <a:ext cx="914400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326769" y="1828180"/>
            <a:ext cx="107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응원의 소리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9326769" y="2219307"/>
            <a:ext cx="1964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모든 상자에서 </a:t>
            </a:r>
            <a:r>
              <a:rPr lang="en-US" altLang="ko-KR" sz="1000" dirty="0" smtClean="0">
                <a:solidFill>
                  <a:srgbClr val="FF0000"/>
                </a:solidFill>
              </a:rPr>
              <a:t>0.3%</a:t>
            </a:r>
            <a:r>
              <a:rPr lang="ko-KR" altLang="en-US" sz="1000" dirty="0" smtClean="0">
                <a:solidFill>
                  <a:srgbClr val="FF0000"/>
                </a:solidFill>
              </a:rPr>
              <a:t>의 확률로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응원의 소리 아이템이 나온다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24793" y="2014030"/>
            <a:ext cx="584738" cy="1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7893715" y="1395403"/>
            <a:ext cx="1213880" cy="2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7081152" y="4032664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30" y="5181782"/>
            <a:ext cx="449915" cy="4464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64" y="4191223"/>
            <a:ext cx="530545" cy="44764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7081152" y="505015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588486" y="4612905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A</a:t>
            </a:r>
            <a:endParaRPr lang="ko-KR" altLang="en-US" sz="1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588485" y="5592550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D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918168" y="4612905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x4</a:t>
            </a:r>
            <a:endParaRPr lang="ko-KR" altLang="en-US" sz="1200" b="1" dirty="0"/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570118" y="2789053"/>
            <a:ext cx="19176" cy="244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98396" y="4048190"/>
            <a:ext cx="1504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조각 상자 중 조합이 안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되는 조각들을 </a:t>
            </a:r>
            <a:r>
              <a:rPr lang="en-US" altLang="ko-KR" sz="1000" dirty="0" smtClean="0">
                <a:solidFill>
                  <a:srgbClr val="FF0000"/>
                </a:solidFill>
              </a:rPr>
              <a:t>80%</a:t>
            </a:r>
            <a:r>
              <a:rPr lang="ko-KR" altLang="en-US" sz="1000" dirty="0" smtClean="0">
                <a:solidFill>
                  <a:srgbClr val="FF0000"/>
                </a:solidFill>
              </a:rPr>
              <a:t>로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적용해서 분해</a:t>
            </a:r>
            <a:r>
              <a:rPr lang="en-US" altLang="ko-KR" sz="1000" dirty="0" smtClean="0">
                <a:solidFill>
                  <a:srgbClr val="FF0000"/>
                </a:solidFill>
              </a:rPr>
              <a:t>!!</a:t>
            </a:r>
          </a:p>
          <a:p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예</a:t>
            </a:r>
            <a:r>
              <a:rPr lang="en-US" altLang="ko-KR" sz="1000" dirty="0" smtClean="0">
                <a:solidFill>
                  <a:srgbClr val="FF0000"/>
                </a:solidFill>
              </a:rPr>
              <a:t>) </a:t>
            </a:r>
            <a:r>
              <a:rPr lang="ko-KR" altLang="en-US" sz="1000" dirty="0" smtClean="0">
                <a:solidFill>
                  <a:srgbClr val="FF0000"/>
                </a:solidFill>
              </a:rPr>
              <a:t>티타늄 조각 상자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r>
              <a:rPr lang="ko-KR" altLang="en-US" sz="1000" dirty="0" smtClean="0">
                <a:solidFill>
                  <a:srgbClr val="FF0000"/>
                </a:solidFill>
              </a:rPr>
              <a:t>개가 </a:t>
            </a:r>
            <a:r>
              <a:rPr lang="en-US" altLang="ko-KR" sz="1000" dirty="0" smtClean="0">
                <a:solidFill>
                  <a:srgbClr val="FF0000"/>
                </a:solidFill>
              </a:rPr>
              <a:t>40</a:t>
            </a:r>
            <a:r>
              <a:rPr lang="ko-KR" altLang="en-US" sz="1000" dirty="0" smtClean="0">
                <a:solidFill>
                  <a:srgbClr val="FF0000"/>
                </a:solidFill>
              </a:rPr>
              <a:t>만원일 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분해하면 </a:t>
            </a:r>
            <a:r>
              <a:rPr lang="en-US" altLang="ko-KR" sz="1000" dirty="0" smtClean="0">
                <a:solidFill>
                  <a:srgbClr val="FF0000"/>
                </a:solidFill>
              </a:rPr>
              <a:t>32</a:t>
            </a:r>
            <a:r>
              <a:rPr lang="ko-KR" altLang="en-US" sz="1000" dirty="0" smtClean="0">
                <a:solidFill>
                  <a:srgbClr val="FF0000"/>
                </a:solidFill>
              </a:rPr>
              <a:t>만원 적용</a:t>
            </a:r>
            <a:r>
              <a:rPr lang="en-US" altLang="ko-KR" sz="1000" dirty="0" smtClean="0">
                <a:solidFill>
                  <a:srgbClr val="FF0000"/>
                </a:solidFill>
              </a:rPr>
              <a:t>!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013938" y="3029146"/>
            <a:ext cx="1800000" cy="18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059588" y="3074152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700" y="3232711"/>
            <a:ext cx="530545" cy="44764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566922" y="3654393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A</a:t>
            </a:r>
            <a:endParaRPr lang="ko-KR" altLang="en-US" sz="1200" b="1" dirty="0"/>
          </a:p>
        </p:txBody>
      </p:sp>
      <p:sp>
        <p:nvSpPr>
          <p:cNvPr id="60" name="직사각형 59"/>
          <p:cNvSpPr/>
          <p:nvPr/>
        </p:nvSpPr>
        <p:spPr>
          <a:xfrm>
            <a:off x="9932785" y="3074152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97" y="3232711"/>
            <a:ext cx="530545" cy="4476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0440119" y="3654393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B</a:t>
            </a:r>
            <a:endParaRPr lang="ko-KR" altLang="en-US" sz="1200" b="1" dirty="0"/>
          </a:p>
        </p:txBody>
      </p:sp>
      <p:sp>
        <p:nvSpPr>
          <p:cNvPr id="63" name="직사각형 62"/>
          <p:cNvSpPr/>
          <p:nvPr/>
        </p:nvSpPr>
        <p:spPr>
          <a:xfrm>
            <a:off x="9059588" y="395549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700" y="4114052"/>
            <a:ext cx="530545" cy="44764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566922" y="4535734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endParaRPr lang="ko-KR" altLang="en-US" sz="1200" b="1" dirty="0"/>
          </a:p>
        </p:txBody>
      </p:sp>
      <p:sp>
        <p:nvSpPr>
          <p:cNvPr id="66" name="직사각형 65"/>
          <p:cNvSpPr/>
          <p:nvPr/>
        </p:nvSpPr>
        <p:spPr>
          <a:xfrm>
            <a:off x="9932785" y="395549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97" y="4114052"/>
            <a:ext cx="530545" cy="44764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0440119" y="4535734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D</a:t>
            </a:r>
            <a:endParaRPr lang="ko-KR" altLang="en-US" sz="12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0121121" y="4558452"/>
            <a:ext cx="434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5%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869687" y="3306226"/>
            <a:ext cx="12308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4</a:t>
            </a:r>
            <a:r>
              <a:rPr lang="ko-KR" altLang="en-US" sz="1000" dirty="0" smtClean="0">
                <a:solidFill>
                  <a:srgbClr val="FF0000"/>
                </a:solidFill>
              </a:rPr>
              <a:t>조각 중 확률이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아주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낮은 </a:t>
            </a:r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r>
              <a:rPr lang="ko-KR" altLang="en-US" sz="1000" dirty="0" smtClean="0">
                <a:solidFill>
                  <a:srgbClr val="FF0000"/>
                </a:solidFill>
              </a:rPr>
              <a:t>개는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5%</a:t>
            </a:r>
            <a:r>
              <a:rPr lang="ko-KR" altLang="en-US" sz="1000" dirty="0" smtClean="0">
                <a:solidFill>
                  <a:srgbClr val="FF0000"/>
                </a:solidFill>
              </a:rPr>
              <a:t>의 확률로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나옴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 flipH="1">
            <a:off x="9107595" y="4949804"/>
            <a:ext cx="9764" cy="44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05230" y="551488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055" y="5670211"/>
            <a:ext cx="530545" cy="447648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9088266" y="5058870"/>
            <a:ext cx="564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조합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8967591" y="6366215"/>
            <a:ext cx="840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금헬멧</a:t>
            </a:r>
            <a:endParaRPr lang="ko-KR" altLang="en-US" sz="1200" dirty="0"/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9890861" y="5930519"/>
            <a:ext cx="790994" cy="1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0764058" y="547456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83" y="5629891"/>
            <a:ext cx="530545" cy="447648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0004047" y="5611140"/>
            <a:ext cx="564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초월</a:t>
            </a:r>
            <a:endParaRPr lang="ko-KR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10647992" y="6366214"/>
            <a:ext cx="105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티타늄 헬멧</a:t>
            </a:r>
            <a:endParaRPr lang="ko-KR" altLang="en-US" sz="1200" dirty="0"/>
          </a:p>
        </p:txBody>
      </p:sp>
      <p:cxnSp>
        <p:nvCxnSpPr>
          <p:cNvPr id="84" name="직선 화살표 연결선 83"/>
          <p:cNvCxnSpPr/>
          <p:nvPr/>
        </p:nvCxnSpPr>
        <p:spPr>
          <a:xfrm flipH="1" flipV="1">
            <a:off x="2535301" y="4558452"/>
            <a:ext cx="4450005" cy="4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43118" y="4557557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분해</a:t>
            </a:r>
            <a:r>
              <a:rPr lang="en-US" altLang="ko-KR" sz="1200" dirty="0" smtClean="0"/>
              <a:t>(80%) </a:t>
            </a:r>
            <a:r>
              <a:rPr lang="ko-KR" altLang="en-US" sz="1200" dirty="0" smtClean="0"/>
              <a:t>→</a:t>
            </a:r>
            <a:r>
              <a:rPr lang="en-US" altLang="ko-KR" sz="1200" dirty="0" smtClean="0"/>
              <a:t> 1:0.8</a:t>
            </a:r>
            <a:endParaRPr lang="ko-KR" altLang="en-US" sz="1200" dirty="0"/>
          </a:p>
        </p:txBody>
      </p:sp>
      <p:sp>
        <p:nvSpPr>
          <p:cNvPr id="93" name="TextBox 92"/>
          <p:cNvSpPr txBox="1"/>
          <p:nvPr/>
        </p:nvSpPr>
        <p:spPr>
          <a:xfrm>
            <a:off x="3710712" y="5404982"/>
            <a:ext cx="1718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다이아로 구매 가능한 것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712346" y="5381252"/>
            <a:ext cx="1654110" cy="10684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3705981" y="5682691"/>
            <a:ext cx="1718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①랜덤 다이아 상자</a:t>
            </a:r>
            <a:endParaRPr lang="en-US" altLang="ko-KR" sz="1000" dirty="0" smtClean="0"/>
          </a:p>
          <a:p>
            <a:r>
              <a:rPr lang="ko-KR" altLang="en-US" sz="1000" dirty="0" smtClean="0"/>
              <a:t>②조합 주문서</a:t>
            </a:r>
            <a:endParaRPr lang="en-US" altLang="ko-KR" sz="1000" dirty="0" smtClean="0"/>
          </a:p>
          <a:p>
            <a:r>
              <a:rPr lang="ko-KR" altLang="en-US" sz="1000" dirty="0" smtClean="0"/>
              <a:t>③초월 주문서</a:t>
            </a:r>
            <a:endParaRPr lang="en-US" altLang="ko-KR" sz="1000" dirty="0" smtClean="0"/>
          </a:p>
          <a:p>
            <a:r>
              <a:rPr lang="ko-KR" altLang="en-US" sz="1000" dirty="0" smtClean="0"/>
              <a:t>④닉네임 </a:t>
            </a:r>
            <a:r>
              <a:rPr lang="ko-KR" altLang="en-US" sz="1000" dirty="0" err="1" smtClean="0"/>
              <a:t>변경권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2340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27750" y="387990"/>
            <a:ext cx="122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</a:rPr>
              <a:t>Overview</a:t>
            </a:r>
            <a:endParaRPr lang="ko-KR" altLang="en-US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95" y="1681025"/>
            <a:ext cx="407450" cy="407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4" y="1655125"/>
            <a:ext cx="407450" cy="407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253" y="1674184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: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84464" y="1674184"/>
            <a:ext cx="79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1 : 10 </a:t>
            </a:r>
            <a:r>
              <a:rPr lang="ko-KR" altLang="en-US" sz="1100" b="1" dirty="0" smtClean="0">
                <a:solidFill>
                  <a:srgbClr val="C00000"/>
                </a:solidFill>
              </a:rPr>
              <a:t>→ 다이아로 상자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1100" b="1" dirty="0" smtClean="0">
                <a:solidFill>
                  <a:srgbClr val="C00000"/>
                </a:solidFill>
              </a:rPr>
              <a:t>주문서 등 구매한다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.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8"/>
          <a:stretch/>
        </p:blipFill>
        <p:spPr>
          <a:xfrm>
            <a:off x="1477920" y="2509043"/>
            <a:ext cx="314400" cy="2863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4" y="2448508"/>
            <a:ext cx="407450" cy="407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8253" y="2448508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: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84465" y="2448508"/>
            <a:ext cx="46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1 : 1 </a:t>
            </a:r>
            <a:r>
              <a:rPr lang="ko-KR" altLang="en-US" sz="1100" b="1" dirty="0">
                <a:solidFill>
                  <a:srgbClr val="C00000"/>
                </a:solidFill>
              </a:rPr>
              <a:t>→ </a:t>
            </a:r>
            <a:r>
              <a:rPr lang="ko-KR" altLang="en-US" sz="1100" b="1" dirty="0" smtClean="0">
                <a:solidFill>
                  <a:srgbClr val="C00000"/>
                </a:solidFill>
              </a:rPr>
              <a:t>볼로 배팅한다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9905" y="1704961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①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7828" y="2484104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②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17828" y="3263247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③</a:t>
            </a:r>
            <a:endParaRPr lang="ko-KR" altLang="en-US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4" y="3260950"/>
            <a:ext cx="396257" cy="3962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35626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20" y="3260950"/>
            <a:ext cx="353341" cy="3533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78" y="3246435"/>
            <a:ext cx="410772" cy="4107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38845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42064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511" y="3252027"/>
            <a:ext cx="433630" cy="4336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11954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01" y="3252027"/>
            <a:ext cx="433630" cy="43363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192509" y="3284176"/>
            <a:ext cx="7711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상자에서 조각이 등장하면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조각을 합성하여 의상 만들고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의상을 초월하여 다음 등급의 의상 획득</a:t>
            </a:r>
            <a:r>
              <a:rPr lang="en-US" altLang="ko-KR" sz="1100" dirty="0" smtClean="0"/>
              <a:t>!  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1" y="4537156"/>
            <a:ext cx="712741" cy="71274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9904" y="4777936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④</a:t>
            </a:r>
            <a:endParaRPr lang="ko-KR" altLang="en-US" sz="14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8"/>
          <a:stretch/>
        </p:blipFill>
        <p:spPr>
          <a:xfrm>
            <a:off x="2683380" y="4660949"/>
            <a:ext cx="612676" cy="558073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1477920" y="4939985"/>
            <a:ext cx="1086979" cy="1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51848" y="4649523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분해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877887" y="4537156"/>
            <a:ext cx="5245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※</a:t>
            </a:r>
            <a:r>
              <a:rPr lang="ko-KR" altLang="en-US" sz="1200" b="1" dirty="0" smtClean="0"/>
              <a:t>조각을 분해하면 볼이 되는데 </a:t>
            </a:r>
            <a:r>
              <a:rPr lang="en-US" altLang="ko-KR" sz="1200" b="1" dirty="0" smtClean="0"/>
              <a:t>1:0.8</a:t>
            </a:r>
            <a:r>
              <a:rPr lang="ko-KR" altLang="en-US" sz="1200" b="1" dirty="0" smtClean="0"/>
              <a:t>의 비율로 바뀐다</a:t>
            </a:r>
            <a:r>
              <a:rPr lang="en-US" altLang="ko-KR" sz="1200" b="1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동 조각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실제가격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다이아 → 분해 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볼</a:t>
            </a:r>
            <a:endParaRPr lang="en-US" altLang="ko-KR" sz="1200" dirty="0" smtClean="0"/>
          </a:p>
          <a:p>
            <a:r>
              <a:rPr lang="ko-KR" altLang="en-US" sz="1200" dirty="0" smtClean="0"/>
              <a:t>은 </a:t>
            </a:r>
            <a:r>
              <a:rPr lang="ko-KR" altLang="en-US" sz="1200" dirty="0"/>
              <a:t>조각 </a:t>
            </a:r>
            <a:r>
              <a:rPr lang="en-US" altLang="ko-KR" sz="1200" dirty="0"/>
              <a:t>: </a:t>
            </a:r>
            <a:r>
              <a:rPr lang="ko-KR" altLang="en-US" sz="1200" dirty="0"/>
              <a:t>실제가격 </a:t>
            </a:r>
            <a:r>
              <a:rPr lang="en-US" altLang="ko-KR" sz="1200" dirty="0" smtClean="0"/>
              <a:t>10,000</a:t>
            </a:r>
            <a:r>
              <a:rPr lang="ko-KR" altLang="en-US" sz="1200" dirty="0"/>
              <a:t>다이아 → 분해 시 </a:t>
            </a:r>
            <a:r>
              <a:rPr lang="en-US" altLang="ko-KR" sz="1200" dirty="0" smtClean="0"/>
              <a:t>8,000</a:t>
            </a:r>
            <a:r>
              <a:rPr lang="ko-KR" altLang="en-US" sz="1200" dirty="0"/>
              <a:t>볼</a:t>
            </a:r>
            <a:endParaRPr lang="en-US" altLang="ko-KR" sz="1200" dirty="0"/>
          </a:p>
          <a:p>
            <a:r>
              <a:rPr lang="ko-KR" altLang="en-US" sz="1200" dirty="0" smtClean="0"/>
              <a:t>금 </a:t>
            </a:r>
            <a:r>
              <a:rPr lang="ko-KR" altLang="en-US" sz="1200" dirty="0"/>
              <a:t>조각 </a:t>
            </a:r>
            <a:r>
              <a:rPr lang="en-US" altLang="ko-KR" sz="1200" dirty="0"/>
              <a:t>: </a:t>
            </a:r>
            <a:r>
              <a:rPr lang="ko-KR" altLang="en-US" sz="1200" dirty="0"/>
              <a:t>실제가격 </a:t>
            </a:r>
            <a:r>
              <a:rPr lang="en-US" altLang="ko-KR" sz="1200" dirty="0" smtClean="0"/>
              <a:t>25,000</a:t>
            </a:r>
            <a:r>
              <a:rPr lang="ko-KR" altLang="en-US" sz="1200" dirty="0"/>
              <a:t>다이아 → 분해 시 </a:t>
            </a:r>
            <a:r>
              <a:rPr lang="en-US" altLang="ko-KR" sz="1200" dirty="0" smtClean="0"/>
              <a:t>20,000</a:t>
            </a:r>
            <a:r>
              <a:rPr lang="ko-KR" altLang="en-US" sz="1200" dirty="0"/>
              <a:t>볼</a:t>
            </a:r>
            <a:endParaRPr lang="en-US" altLang="ko-KR" sz="1200" dirty="0"/>
          </a:p>
          <a:p>
            <a:r>
              <a:rPr lang="ko-KR" altLang="en-US" sz="1200" dirty="0" smtClean="0"/>
              <a:t>티타늄 </a:t>
            </a:r>
            <a:r>
              <a:rPr lang="ko-KR" altLang="en-US" sz="1200" dirty="0"/>
              <a:t>조각 </a:t>
            </a:r>
            <a:r>
              <a:rPr lang="en-US" altLang="ko-KR" sz="1200" dirty="0"/>
              <a:t>: </a:t>
            </a:r>
            <a:r>
              <a:rPr lang="ko-KR" altLang="en-US" sz="1200" dirty="0"/>
              <a:t>실제가격 </a:t>
            </a:r>
            <a:r>
              <a:rPr lang="en-US" altLang="ko-KR" sz="1200" dirty="0" smtClean="0"/>
              <a:t>40,000</a:t>
            </a:r>
            <a:r>
              <a:rPr lang="ko-KR" altLang="en-US" sz="1200" dirty="0"/>
              <a:t>다이아 → 분해 시 </a:t>
            </a:r>
            <a:r>
              <a:rPr lang="en-US" altLang="ko-KR" sz="1200" dirty="0" smtClean="0"/>
              <a:t>32,000</a:t>
            </a:r>
            <a:r>
              <a:rPr lang="ko-KR" altLang="en-US" sz="1200" dirty="0" smtClean="0"/>
              <a:t>볼</a:t>
            </a:r>
            <a:endParaRPr lang="en-US" altLang="ko-KR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167744" y="4979629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(80%)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941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93810" y="1916712"/>
            <a:ext cx="4998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조각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선택 시 좌측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와 동일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내가 가지고 있는 조각을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같은 조각은 한 번 보여주며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대신 우측 하단에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숫자로 보유 수량을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86" y="1408350"/>
            <a:ext cx="4921340" cy="28737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" y="3240151"/>
            <a:ext cx="4971554" cy="2903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1230" r="78024" b="83991"/>
          <a:stretch/>
        </p:blipFill>
        <p:spPr>
          <a:xfrm>
            <a:off x="538320" y="260575"/>
            <a:ext cx="762000" cy="638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조각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76290" y="2228044"/>
            <a:ext cx="5774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소모품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선택 시 좌측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와 동일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조각</a:t>
            </a:r>
            <a:r>
              <a:rPr lang="en-US" altLang="ko-KR" sz="1600" dirty="0" smtClean="0">
                <a:latin typeface="+mn-ea"/>
              </a:rPr>
              <a:t>], [</a:t>
            </a:r>
            <a:r>
              <a:rPr lang="ko-KR" altLang="en-US" sz="1600" dirty="0" smtClean="0">
                <a:latin typeface="+mn-ea"/>
              </a:rPr>
              <a:t>의상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일 때와 동일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우측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소모품</a:t>
            </a:r>
            <a:r>
              <a:rPr lang="en-US" altLang="ko-KR" sz="1600" dirty="0" smtClean="0">
                <a:latin typeface="+mn-ea"/>
              </a:rPr>
              <a:t>]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err="1" smtClean="0">
                <a:latin typeface="+mn-ea"/>
              </a:rPr>
              <a:t>상자류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조각 </a:t>
            </a:r>
            <a:r>
              <a:rPr lang="ko-KR" altLang="en-US" sz="1600" dirty="0" err="1" smtClean="0">
                <a:latin typeface="+mn-ea"/>
              </a:rPr>
              <a:t>랜덤상자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조언패키지 상자</a:t>
            </a:r>
            <a:r>
              <a:rPr lang="en-US" altLang="ko-KR" sz="1600" dirty="0" smtClean="0">
                <a:latin typeface="+mn-ea"/>
              </a:rPr>
              <a:t>)</a:t>
            </a:r>
            <a:r>
              <a:rPr lang="ko-KR" altLang="en-US" sz="1600" dirty="0" smtClean="0">
                <a:latin typeface="+mn-ea"/>
              </a:rPr>
              <a:t>는 더블클릭이나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err="1" smtClean="0">
                <a:latin typeface="+mn-ea"/>
              </a:rPr>
              <a:t>우클릭</a:t>
            </a:r>
            <a:r>
              <a:rPr lang="ko-KR" altLang="en-US" sz="1600" dirty="0" smtClean="0">
                <a:latin typeface="+mn-ea"/>
              </a:rPr>
              <a:t> 시 잠깐의 이펙트와 함께 개봉된다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</a:t>
            </a:r>
            <a:r>
              <a:rPr lang="ko-KR" altLang="en-US" sz="1600" dirty="0" smtClean="0">
                <a:latin typeface="+mn-ea"/>
              </a:rPr>
              <a:t>좌측 하단에 시스템 메시지로만 뭐가 나왔는지 보인다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포함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err="1" smtClean="0">
                <a:latin typeface="+mn-ea"/>
              </a:rPr>
              <a:t>상자류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조합주문서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초월주문서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응원의 소리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  </a:t>
            </a:r>
            <a:r>
              <a:rPr lang="ko-KR" altLang="en-US" sz="1600" dirty="0" smtClean="0">
                <a:latin typeface="+mn-ea"/>
              </a:rPr>
              <a:t>코치의 조언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감독의 조언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8" y="2067845"/>
            <a:ext cx="5766702" cy="3367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230" r="78024" b="83991"/>
          <a:stretch/>
        </p:blipFill>
        <p:spPr>
          <a:xfrm>
            <a:off x="538320" y="260575"/>
            <a:ext cx="762000" cy="6385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소모품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065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453" r="68113" b="83991"/>
          <a:stretch/>
        </p:blipFill>
        <p:spPr>
          <a:xfrm>
            <a:off x="538320" y="260575"/>
            <a:ext cx="739834" cy="6385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29767" y="2503217"/>
            <a:ext cx="54344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물품을 클릭하면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아이템 이름</a:t>
            </a:r>
            <a:r>
              <a:rPr lang="en-US" altLang="ko-KR" sz="1600" dirty="0" smtClean="0">
                <a:latin typeface="+mn-ea"/>
              </a:rPr>
              <a:t>”, “</a:t>
            </a:r>
            <a:r>
              <a:rPr lang="ko-KR" altLang="en-US" sz="1600" dirty="0" smtClean="0">
                <a:latin typeface="+mn-ea"/>
              </a:rPr>
              <a:t>이미지</a:t>
            </a:r>
            <a:r>
              <a:rPr lang="en-US" altLang="ko-KR" sz="1600" dirty="0" smtClean="0">
                <a:latin typeface="+mn-ea"/>
              </a:rPr>
              <a:t>”, “</a:t>
            </a:r>
            <a:r>
              <a:rPr lang="ko-KR" altLang="en-US" sz="1600" dirty="0" smtClean="0">
                <a:latin typeface="+mn-ea"/>
              </a:rPr>
              <a:t>가격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과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[</a:t>
            </a:r>
            <a:r>
              <a:rPr lang="ko-KR" altLang="en-US" sz="1600" dirty="0" smtClean="0">
                <a:latin typeface="+mn-ea"/>
              </a:rPr>
              <a:t>구입</a:t>
            </a:r>
            <a:r>
              <a:rPr lang="en-US" altLang="ko-KR" sz="1600" dirty="0" smtClean="0">
                <a:latin typeface="+mn-ea"/>
              </a:rPr>
              <a:t>], [</a:t>
            </a:r>
            <a:r>
              <a:rPr lang="ko-KR" altLang="en-US" sz="1600" dirty="0" smtClean="0">
                <a:latin typeface="+mn-ea"/>
              </a:rPr>
              <a:t>취소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버튼이 나타난다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#[</a:t>
            </a:r>
            <a:r>
              <a:rPr lang="ko-KR" altLang="en-US" sz="1600" dirty="0" smtClean="0">
                <a:latin typeface="+mn-ea"/>
              </a:rPr>
              <a:t>구입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 클릭 시</a:t>
            </a:r>
            <a:r>
              <a:rPr lang="en-US" altLang="ko-KR" sz="1600" dirty="0" smtClean="0">
                <a:latin typeface="+mn-ea"/>
              </a:rPr>
              <a:t>, “</a:t>
            </a:r>
            <a:r>
              <a:rPr lang="ko-KR" altLang="en-US" sz="1600" dirty="0" smtClean="0">
                <a:latin typeface="+mn-ea"/>
              </a:rPr>
              <a:t>구매하였습니다</a:t>
            </a:r>
            <a:r>
              <a:rPr lang="en-US" altLang="ko-KR" sz="1600" dirty="0" smtClean="0">
                <a:latin typeface="+mn-ea"/>
              </a:rPr>
              <a:t>.”</a:t>
            </a:r>
            <a:r>
              <a:rPr lang="ko-KR" altLang="en-US" sz="1600" dirty="0" smtClean="0">
                <a:latin typeface="+mn-ea"/>
              </a:rPr>
              <a:t>라는 창과 함께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</a:t>
            </a:r>
            <a:r>
              <a:rPr lang="ko-KR" altLang="en-US" sz="1600" dirty="0" smtClean="0">
                <a:latin typeface="+mn-ea"/>
              </a:rPr>
              <a:t>아이템의 이름이 표기된다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아래에는 보유한 다이아의 수량이 표기된다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84" y="3301342"/>
            <a:ext cx="4329166" cy="2527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7" y="1987030"/>
            <a:ext cx="4250939" cy="24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560832" y="1996051"/>
            <a:ext cx="54344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물품을 클릭하면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아이템 이름</a:t>
            </a:r>
            <a:r>
              <a:rPr lang="en-US" altLang="ko-KR" sz="1600" dirty="0" smtClean="0">
                <a:latin typeface="+mn-ea"/>
              </a:rPr>
              <a:t>”, “</a:t>
            </a:r>
            <a:r>
              <a:rPr lang="ko-KR" altLang="en-US" sz="1600" dirty="0" smtClean="0">
                <a:latin typeface="+mn-ea"/>
              </a:rPr>
              <a:t>이미지</a:t>
            </a:r>
            <a:r>
              <a:rPr lang="en-US" altLang="ko-KR" sz="1600" dirty="0" smtClean="0">
                <a:latin typeface="+mn-ea"/>
              </a:rPr>
              <a:t>”, “</a:t>
            </a:r>
            <a:r>
              <a:rPr lang="ko-KR" altLang="en-US" sz="1600" dirty="0" smtClean="0">
                <a:latin typeface="+mn-ea"/>
              </a:rPr>
              <a:t>가격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과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[</a:t>
            </a:r>
            <a:r>
              <a:rPr lang="ko-KR" altLang="en-US" sz="1600" dirty="0" smtClean="0">
                <a:latin typeface="+mn-ea"/>
              </a:rPr>
              <a:t>구입</a:t>
            </a:r>
            <a:r>
              <a:rPr lang="en-US" altLang="ko-KR" sz="1600" dirty="0" smtClean="0">
                <a:latin typeface="+mn-ea"/>
              </a:rPr>
              <a:t>], [</a:t>
            </a:r>
            <a:r>
              <a:rPr lang="ko-KR" altLang="en-US" sz="1600" dirty="0" smtClean="0">
                <a:latin typeface="+mn-ea"/>
              </a:rPr>
              <a:t>취소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버튼이 나타난다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#[</a:t>
            </a:r>
            <a:r>
              <a:rPr lang="ko-KR" altLang="en-US" sz="1600" dirty="0" smtClean="0">
                <a:latin typeface="+mn-ea"/>
              </a:rPr>
              <a:t>구입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 클릭 시</a:t>
            </a:r>
            <a:r>
              <a:rPr lang="en-US" altLang="ko-KR" sz="1600" dirty="0" smtClean="0">
                <a:latin typeface="+mn-ea"/>
              </a:rPr>
              <a:t>, “</a:t>
            </a:r>
            <a:r>
              <a:rPr lang="ko-KR" altLang="en-US" sz="1600" dirty="0" smtClean="0">
                <a:latin typeface="+mn-ea"/>
              </a:rPr>
              <a:t>구매하였습니다</a:t>
            </a:r>
            <a:r>
              <a:rPr lang="en-US" altLang="ko-KR" sz="1600" dirty="0" smtClean="0">
                <a:latin typeface="+mn-ea"/>
              </a:rPr>
              <a:t>.”</a:t>
            </a:r>
            <a:r>
              <a:rPr lang="ko-KR" altLang="en-US" sz="1600" dirty="0" smtClean="0">
                <a:latin typeface="+mn-ea"/>
              </a:rPr>
              <a:t>라는 창과 함께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</a:t>
            </a:r>
            <a:r>
              <a:rPr lang="ko-KR" altLang="en-US" sz="1600" dirty="0" smtClean="0">
                <a:latin typeface="+mn-ea"/>
              </a:rPr>
              <a:t>아이템의 이름이 표기된다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아래에는 보유한 다이아의 수량이 표기된다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9" y="1132081"/>
            <a:ext cx="5548366" cy="32398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4" y="3533285"/>
            <a:ext cx="5367391" cy="3134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1453" r="68113" b="83991"/>
          <a:stretch/>
        </p:blipFill>
        <p:spPr>
          <a:xfrm>
            <a:off x="538320" y="260575"/>
            <a:ext cx="739834" cy="6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6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05844" y="1271274"/>
            <a:ext cx="58843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 박스에서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조합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탭을 클릭하면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우측 박스의 내용은 자동으로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조각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좌측은 조각을 올릴 수 있는 </a:t>
            </a:r>
            <a:r>
              <a:rPr lang="en-US" altLang="ko-KR" sz="1600" dirty="0" smtClean="0">
                <a:latin typeface="+mn-ea"/>
              </a:rPr>
              <a:t>4</a:t>
            </a:r>
            <a:r>
              <a:rPr lang="ko-KR" altLang="en-US" sz="1600" dirty="0" smtClean="0">
                <a:latin typeface="+mn-ea"/>
              </a:rPr>
              <a:t>개의 칸이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“</a:t>
            </a:r>
            <a:r>
              <a:rPr lang="ko-KR" altLang="en-US" sz="1600" dirty="0" smtClean="0">
                <a:latin typeface="+mn-ea"/>
              </a:rPr>
              <a:t>조합주문서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는 자동으로 들어가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나무 상의 조각 </a:t>
            </a:r>
            <a:r>
              <a:rPr lang="en-US" altLang="ko-KR" sz="1600" dirty="0" smtClean="0">
                <a:latin typeface="+mn-ea"/>
              </a:rPr>
              <a:t>A</a:t>
            </a:r>
            <a:r>
              <a:rPr lang="ko-KR" altLang="en-US" sz="1600" dirty="0" smtClean="0">
                <a:latin typeface="+mn-ea"/>
              </a:rPr>
              <a:t>가 올라가 있을 경우</a:t>
            </a:r>
            <a:r>
              <a:rPr lang="en-US" altLang="ko-KR" sz="1600" dirty="0" smtClean="0">
                <a:latin typeface="+mn-ea"/>
              </a:rPr>
              <a:t>, 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나무 상의 조각 </a:t>
            </a:r>
            <a:r>
              <a:rPr lang="en-US" altLang="ko-KR" sz="1600" dirty="0" smtClean="0">
                <a:latin typeface="+mn-ea"/>
              </a:rPr>
              <a:t>B,C,D </a:t>
            </a:r>
            <a:r>
              <a:rPr lang="ko-KR" altLang="en-US" sz="1600" dirty="0" smtClean="0">
                <a:latin typeface="+mn-ea"/>
              </a:rPr>
              <a:t>외에 올릴 수가 없다</a:t>
            </a:r>
            <a:r>
              <a:rPr lang="en-US" altLang="ko-KR" sz="1600" dirty="0" smtClean="0">
                <a:latin typeface="+mn-ea"/>
              </a:rPr>
              <a:t>. </a:t>
            </a:r>
          </a:p>
          <a:p>
            <a:r>
              <a:rPr lang="en-US" altLang="ko-KR" sz="1600" dirty="0" smtClean="0">
                <a:latin typeface="+mn-ea"/>
              </a:rPr>
              <a:t>  (</a:t>
            </a:r>
            <a:r>
              <a:rPr lang="ko-KR" altLang="en-US" sz="1600" dirty="0" smtClean="0">
                <a:latin typeface="+mn-ea"/>
              </a:rPr>
              <a:t>올리려면 나무 상의 </a:t>
            </a:r>
            <a:r>
              <a:rPr lang="en-US" altLang="ko-KR" sz="1600" dirty="0" smtClean="0">
                <a:latin typeface="+mn-ea"/>
              </a:rPr>
              <a:t>A</a:t>
            </a:r>
            <a:r>
              <a:rPr lang="ko-KR" altLang="en-US" sz="1600" dirty="0" smtClean="0">
                <a:latin typeface="+mn-ea"/>
              </a:rPr>
              <a:t>를 내려야 함</a:t>
            </a:r>
            <a:r>
              <a:rPr lang="en-US" altLang="ko-KR" sz="1600" dirty="0" smtClean="0">
                <a:latin typeface="+mn-ea"/>
              </a:rPr>
              <a:t>.)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“</a:t>
            </a:r>
            <a:r>
              <a:rPr lang="ko-KR" altLang="en-US" sz="1600" dirty="0" smtClean="0">
                <a:latin typeface="+mn-ea"/>
              </a:rPr>
              <a:t>조합주문서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가 없을 경우</a:t>
            </a:r>
            <a:r>
              <a:rPr lang="en-US" altLang="ko-KR" sz="1600" dirty="0" smtClean="0">
                <a:latin typeface="+mn-ea"/>
              </a:rPr>
              <a:t>: 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   “</a:t>
            </a:r>
            <a:r>
              <a:rPr lang="ko-KR" altLang="en-US" sz="1600" dirty="0" smtClean="0">
                <a:latin typeface="+mn-ea"/>
              </a:rPr>
              <a:t>필요한 조합주문서가 부족합니다</a:t>
            </a:r>
            <a:r>
              <a:rPr lang="en-US" altLang="ko-KR" sz="1600" dirty="0" smtClean="0">
                <a:latin typeface="+mn-ea"/>
              </a:rPr>
              <a:t>.” </a:t>
            </a:r>
            <a:r>
              <a:rPr lang="ko-KR" altLang="en-US" sz="1600" dirty="0" smtClean="0">
                <a:latin typeface="+mn-ea"/>
              </a:rPr>
              <a:t>라는 창이 뜬다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         # </a:t>
            </a:r>
            <a:r>
              <a:rPr lang="ko-KR" altLang="en-US" sz="1600" dirty="0" smtClean="0">
                <a:latin typeface="+mn-ea"/>
              </a:rPr>
              <a:t>조합 성공 확률</a:t>
            </a:r>
            <a:r>
              <a:rPr lang="en-US" altLang="ko-KR" sz="1600" dirty="0" smtClean="0">
                <a:latin typeface="+mn-ea"/>
              </a:rPr>
              <a:t>-1% , </a:t>
            </a:r>
            <a:r>
              <a:rPr lang="ko-KR" altLang="en-US" sz="1600" dirty="0" smtClean="0">
                <a:latin typeface="+mn-ea"/>
              </a:rPr>
              <a:t>실패 시 조각 소멸</a:t>
            </a:r>
            <a:r>
              <a:rPr lang="en-US" altLang="ko-KR" sz="1600" dirty="0" smtClean="0">
                <a:latin typeface="+mn-ea"/>
              </a:rPr>
              <a:t>-99%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         ※</a:t>
            </a:r>
            <a:r>
              <a:rPr lang="ko-KR" altLang="en-US" sz="1600" dirty="0" smtClean="0">
                <a:latin typeface="+mn-ea"/>
              </a:rPr>
              <a:t>조각을 올리지 않으면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조각을 채워주세요</a:t>
            </a:r>
            <a:r>
              <a:rPr lang="en-US" altLang="ko-KR" sz="1600" dirty="0" smtClean="0">
                <a:latin typeface="+mn-ea"/>
              </a:rPr>
              <a:t>.” </a:t>
            </a:r>
            <a:r>
              <a:rPr lang="ko-KR" altLang="en-US" sz="1600" dirty="0" smtClean="0">
                <a:latin typeface="+mn-ea"/>
              </a:rPr>
              <a:t>팝업</a:t>
            </a:r>
            <a:r>
              <a:rPr lang="en-US" altLang="ko-KR" sz="1600" dirty="0" smtClean="0">
                <a:latin typeface="+mn-ea"/>
              </a:rPr>
              <a:t>!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82" y="1271274"/>
            <a:ext cx="4836500" cy="28242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조합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0" y="3827588"/>
            <a:ext cx="3656784" cy="21353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09" y="4035333"/>
            <a:ext cx="3852401" cy="22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76268" y="1903399"/>
            <a:ext cx="55424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조합 성공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	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	               # </a:t>
            </a:r>
            <a:r>
              <a:rPr lang="ko-KR" altLang="en-US" sz="1600" dirty="0" smtClean="0">
                <a:latin typeface="+mn-ea"/>
              </a:rPr>
              <a:t>조합 실패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9" y="1743075"/>
            <a:ext cx="4906435" cy="2865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94" y="3886377"/>
            <a:ext cx="5069012" cy="29599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조합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39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46180" y="1288857"/>
            <a:ext cx="59458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 박스에서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초월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탭을 클릭하면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우측 박스의 내용은 자동으로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의상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좌측은 티타늄 등급 미만의 의상을 올릴 수 있는 칸이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“</a:t>
            </a:r>
            <a:r>
              <a:rPr lang="ko-KR" altLang="en-US" sz="1600" dirty="0" err="1" smtClean="0">
                <a:latin typeface="+mn-ea"/>
              </a:rPr>
              <a:t>초월주문서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는 자동으로 들어가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의상을 올리지 않은 경우에도 창이 뜬다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티타늄 의상을 올리려고 시도할 경우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  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이미 최종 등급의 아이템입니다</a:t>
            </a:r>
            <a:r>
              <a:rPr lang="en-US" altLang="ko-KR" sz="1600" dirty="0" smtClean="0">
                <a:latin typeface="+mn-ea"/>
              </a:rPr>
              <a:t>.”</a:t>
            </a:r>
            <a:r>
              <a:rPr lang="ko-KR" altLang="en-US" sz="1600" dirty="0" smtClean="0">
                <a:latin typeface="+mn-ea"/>
              </a:rPr>
              <a:t>라는 창이 뜬다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”</a:t>
            </a:r>
            <a:r>
              <a:rPr lang="ko-KR" altLang="en-US" sz="1600" dirty="0" err="1" smtClean="0">
                <a:latin typeface="+mn-ea"/>
              </a:rPr>
              <a:t>초월주문서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가 없을 경우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필요한 </a:t>
            </a:r>
            <a:r>
              <a:rPr lang="ko-KR" altLang="en-US" sz="1600" dirty="0" smtClean="0">
                <a:latin typeface="+mn-ea"/>
              </a:rPr>
              <a:t>초월주문서가 </a:t>
            </a:r>
            <a:r>
              <a:rPr lang="ko-KR" altLang="en-US" sz="1600" dirty="0">
                <a:latin typeface="+mn-ea"/>
              </a:rPr>
              <a:t>부족합니다</a:t>
            </a:r>
            <a:r>
              <a:rPr lang="en-US" altLang="ko-KR" sz="1600" dirty="0">
                <a:latin typeface="+mn-ea"/>
              </a:rPr>
              <a:t>.”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라는 창이 뜬다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초월 </a:t>
            </a:r>
            <a:r>
              <a:rPr lang="ko-KR" altLang="en-US" sz="1600" dirty="0">
                <a:latin typeface="+mn-ea"/>
              </a:rPr>
              <a:t>성공 확률</a:t>
            </a:r>
            <a:r>
              <a:rPr lang="en-US" altLang="ko-KR" sz="1600" dirty="0">
                <a:latin typeface="+mn-ea"/>
              </a:rPr>
              <a:t>-1% ,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</a:t>
            </a:r>
            <a:r>
              <a:rPr lang="ko-KR" altLang="en-US" sz="1600" smtClean="0">
                <a:latin typeface="+mn-ea"/>
              </a:rPr>
              <a:t>실패 </a:t>
            </a:r>
            <a:r>
              <a:rPr lang="ko-KR" altLang="en-US" sz="1600" dirty="0" smtClean="0">
                <a:latin typeface="+mn-ea"/>
              </a:rPr>
              <a:t>시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조각 </a:t>
            </a:r>
            <a:r>
              <a:rPr lang="ko-KR" altLang="en-US" sz="1600" dirty="0">
                <a:latin typeface="+mn-ea"/>
              </a:rPr>
              <a:t>소멸</a:t>
            </a:r>
            <a:r>
              <a:rPr lang="en-US" altLang="ko-KR" sz="1600" dirty="0" smtClean="0">
                <a:latin typeface="+mn-ea"/>
              </a:rPr>
              <a:t>-49.5%, </a:t>
            </a:r>
            <a:r>
              <a:rPr lang="ko-KR" altLang="en-US" sz="1600" dirty="0" smtClean="0">
                <a:latin typeface="+mn-ea"/>
              </a:rPr>
              <a:t>유지</a:t>
            </a:r>
            <a:r>
              <a:rPr lang="en-US" altLang="ko-KR" sz="1600" dirty="0" smtClean="0">
                <a:latin typeface="+mn-ea"/>
              </a:rPr>
              <a:t>-49.5%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8" y="1420977"/>
            <a:ext cx="4690407" cy="27388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초월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3662"/>
            <a:ext cx="3338566" cy="19495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4" y="4135098"/>
            <a:ext cx="3378243" cy="19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0" y="1510001"/>
            <a:ext cx="5050273" cy="2949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79" y="3563072"/>
            <a:ext cx="5469847" cy="31940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5295" y="2240749"/>
            <a:ext cx="55424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초월 성공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		#</a:t>
            </a:r>
            <a:r>
              <a:rPr lang="ko-KR" altLang="en-US" sz="1600" dirty="0" smtClean="0">
                <a:latin typeface="+mn-ea"/>
              </a:rPr>
              <a:t>초월 실패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초월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2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828</Words>
  <Application>Microsoft Office PowerPoint</Application>
  <PresentationFormat>와이드스크린</PresentationFormat>
  <Paragraphs>187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110</cp:revision>
  <dcterms:created xsi:type="dcterms:W3CDTF">2018-09-12T23:08:45Z</dcterms:created>
  <dcterms:modified xsi:type="dcterms:W3CDTF">2018-10-26T07:45:28Z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C:\Users\yeyoung1992\Desktop\20181012 기획서.pptx</vt:lpwstr>
  </property>
</Properties>
</file>